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5" r:id="rId22"/>
    <p:sldId id="284" r:id="rId23"/>
    <p:sldId id="292" r:id="rId24"/>
    <p:sldId id="286" r:id="rId25"/>
    <p:sldId id="287" r:id="rId26"/>
    <p:sldId id="288" r:id="rId27"/>
    <p:sldId id="289" r:id="rId28"/>
    <p:sldId id="291" r:id="rId29"/>
    <p:sldId id="290" r:id="rId30"/>
    <p:sldId id="293" r:id="rId31"/>
    <p:sldId id="294" r:id="rId32"/>
    <p:sldId id="295" r:id="rId33"/>
    <p:sldId id="272" r:id="rId34"/>
    <p:sldId id="257" r:id="rId35"/>
    <p:sldId id="258" r:id="rId36"/>
    <p:sldId id="259" r:id="rId37"/>
    <p:sldId id="260" r:id="rId38"/>
    <p:sldId id="261" r:id="rId39"/>
    <p:sldId id="262" r:id="rId40"/>
    <p:sldId id="263" r:id="rId41"/>
  </p:sldIdLst>
  <p:sldSz cx="14630400" cy="8229600"/>
  <p:notesSz cx="8229600" cy="14630400"/>
  <p:embeddedFontLst>
    <p:embeddedFont>
      <p:font typeface="微軟正黑體" panose="020B0604030504040204" pitchFamily="34" charset="-120"/>
      <p:regular r:id="rId43"/>
      <p:bold r:id="rId44"/>
    </p:embeddedFont>
    <p:embeddedFont>
      <p:font typeface="標楷體" panose="03000509000000000000" pitchFamily="65" charset="-12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Tw Cen MT" panose="020B0602020104020603" pitchFamily="34" charset="0"/>
      <p:regular r:id="rId54"/>
      <p:bold r:id="rId55"/>
      <p:italic r:id="rId56"/>
      <p:boldItalic r:id="rId5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618"/>
    <a:srgbClr val="97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61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zh-Hant/blog/color-palettes-for-website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or.adobe.com/zh/create/color-whee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lor.adobe.com/zh/create/color-whee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546" y="1279088"/>
            <a:ext cx="7575709" cy="2898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05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HTML RWD 詳細設計：打造響應式網頁的關鍵</a:t>
            </a:r>
            <a:endParaRPr lang="en-US" sz="6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70546" y="4514017"/>
            <a:ext cx="7575709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響應式網頁設計（RWD）是一種讓網頁能自動適應不同裝置螢幕尺寸的設計方法。透過HTML、CSS和媒體查詢等技術，我們可以建立一個網站，讓它在桌面電腦、平板電腦和手機上都能呈現出最佳的視覺效果。RWD的核心概念包括流體佈局、媒體查詢和彈性圖片與媒體。這種設計方法能夠提升用戶體驗，讓網站在各種裝置上都能保持良好的可讀性和可用性。</a:t>
            </a: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70546" y="6575227"/>
            <a:ext cx="358497" cy="358497"/>
          </a:xfrm>
          <a:prstGeom prst="roundRect">
            <a:avLst>
              <a:gd name="adj" fmla="val 255039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166" y="6582847"/>
            <a:ext cx="343257" cy="3432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40962" y="6558558"/>
            <a:ext cx="2027753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Bold" pitchFamily="34" charset="-120"/>
              </a:rPr>
              <a:t>投稿人：永欽 黃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D83990D-46BE-4815-807B-76FC7D9669E9}"/>
              </a:ext>
            </a:extLst>
          </p:cNvPr>
          <p:cNvSpPr txBox="1"/>
          <p:nvPr/>
        </p:nvSpPr>
        <p:spPr>
          <a:xfrm>
            <a:off x="705080" y="233534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1" i="0" dirty="0">
                <a:solidFill>
                  <a:srgbClr val="7CA11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常見配色網站風格參考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F23BA7-471E-4075-9C14-53D72ED76D52}"/>
              </a:ext>
            </a:extLst>
          </p:cNvPr>
          <p:cNvSpPr txBox="1"/>
          <p:nvPr/>
        </p:nvSpPr>
        <p:spPr>
          <a:xfrm>
            <a:off x="352541" y="965020"/>
            <a:ext cx="13837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4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清爽舒適風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清爽舒適風格的用色傾向淡色系，帶有一點灰色調，飽和度不能太高，適合嬰幼兒、旅遊等相關產業的網頁配色。</a:t>
            </a:r>
          </a:p>
        </p:txBody>
      </p:sp>
      <p:pic>
        <p:nvPicPr>
          <p:cNvPr id="7170" name="Picture 2" descr="清爽舒適風">
            <a:extLst>
              <a:ext uri="{FF2B5EF4-FFF2-40B4-BE49-F238E27FC236}">
                <a16:creationId xmlns:a16="http://schemas.microsoft.com/office/drawing/2014/main" id="{FC92F237-E449-4506-AE70-33C35092F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667000"/>
            <a:ext cx="9525000" cy="5562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1629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6BD79C2-80BE-457D-B4D4-A0069C746A31}"/>
              </a:ext>
            </a:extLst>
          </p:cNvPr>
          <p:cNvSpPr txBox="1"/>
          <p:nvPr/>
        </p:nvSpPr>
        <p:spPr>
          <a:xfrm>
            <a:off x="374573" y="182822"/>
            <a:ext cx="1395837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俐落沉穩風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俐落沉穩風通常使用穩重、成熟的網頁配色，例如：比較沒有刺激感、低調的暗色調。適用在正裝服飾、設計等相關產業的網站配色。</a:t>
            </a:r>
          </a:p>
        </p:txBody>
      </p:sp>
      <p:pic>
        <p:nvPicPr>
          <p:cNvPr id="8194" name="Picture 2" descr="清爽舒適風">
            <a:extLst>
              <a:ext uri="{FF2B5EF4-FFF2-40B4-BE49-F238E27FC236}">
                <a16:creationId xmlns:a16="http://schemas.microsoft.com/office/drawing/2014/main" id="{215F9ED1-E33A-4724-B2C9-4280088C0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259" y="2258917"/>
            <a:ext cx="9525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96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2F6E163-E5B7-417A-9BEC-47878762878F}"/>
              </a:ext>
            </a:extLst>
          </p:cNvPr>
          <p:cNvSpPr txBox="1"/>
          <p:nvPr/>
        </p:nvSpPr>
        <p:spPr>
          <a:xfrm>
            <a:off x="583893" y="15991"/>
            <a:ext cx="135727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復古經典風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古典、傳統的網站配色多使用低明度和低彩度的自然系色調，呈現出莊重、溫暖、含蓄的感覺；或是可以反過來採用亮灰色調等明度高且柔和的色彩，讓整體網站增添一份乾練的印象。復古經典風格適用於傳統手工、服飾、文化相關等產業的網頁配色。</a:t>
            </a:r>
          </a:p>
        </p:txBody>
      </p:sp>
      <p:pic>
        <p:nvPicPr>
          <p:cNvPr id="9218" name="Picture 2" descr="復古經典風">
            <a:extLst>
              <a:ext uri="{FF2B5EF4-FFF2-40B4-BE49-F238E27FC236}">
                <a16:creationId xmlns:a16="http://schemas.microsoft.com/office/drawing/2014/main" id="{4A15BE8B-60C8-46A1-B6D0-EFC14799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291968"/>
            <a:ext cx="9525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29F197C-FF1D-41E3-8F43-70F08619E812}"/>
              </a:ext>
            </a:extLst>
          </p:cNvPr>
          <p:cNvSpPr txBox="1"/>
          <p:nvPr/>
        </p:nvSpPr>
        <p:spPr>
          <a:xfrm>
            <a:off x="721604" y="274099"/>
            <a:ext cx="1318719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高貴氣質風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優雅高貴風通常採用低明度的淡色調，表現奢華的感覺，適時的運用無彩色搭配，有助於網站配色層次感提升。以主色調淡紫色搭配淡藍色，可以營造神秘高貴的感覺；淡藕粉色為主的配色，則可以為畫面增加一份活潑又不失高檔的效果，這個配色風格相當適合時尚、香氛、女性用品等相關產業的網頁配色。</a:t>
            </a:r>
          </a:p>
        </p:txBody>
      </p:sp>
      <p:pic>
        <p:nvPicPr>
          <p:cNvPr id="10242" name="Picture 2" descr="高貴氣質風">
            <a:extLst>
              <a:ext uri="{FF2B5EF4-FFF2-40B4-BE49-F238E27FC236}">
                <a16:creationId xmlns:a16="http://schemas.microsoft.com/office/drawing/2014/main" id="{2C99ACD9-4D4D-4E04-8314-5ECA7C80A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392901"/>
            <a:ext cx="9525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2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3AC2FD4-875E-4301-9E05-259210E71158}"/>
              </a:ext>
            </a:extLst>
          </p:cNvPr>
          <p:cNvSpPr txBox="1"/>
          <p:nvPr/>
        </p:nvSpPr>
        <p:spPr>
          <a:xfrm>
            <a:off x="572877" y="82093"/>
            <a:ext cx="137159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工業科技風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工業科技風網站配色可以結合無彩色與高飽和度色彩，讓視覺效果能夠達到平衡，避免太過刺激。前衛的螢光色調、高飽和度的網頁配色同樣可以詮釋科技感，視覺印象會較強烈。數位工程、科技、遊戲等產業都非常適合運用此配色方式。</a:t>
            </a:r>
          </a:p>
        </p:txBody>
      </p:sp>
      <p:pic>
        <p:nvPicPr>
          <p:cNvPr id="11266" name="Picture 2" descr="工業科技風">
            <a:extLst>
              <a:ext uri="{FF2B5EF4-FFF2-40B4-BE49-F238E27FC236}">
                <a16:creationId xmlns:a16="http://schemas.microsoft.com/office/drawing/2014/main" id="{BB7AF98F-3B12-4C71-908D-1B7CCD0D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76" y="2302985"/>
            <a:ext cx="9525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75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72466AC-231C-4103-8C23-6A6E49123F3A}"/>
              </a:ext>
            </a:extLst>
          </p:cNvPr>
          <p:cNvSpPr txBox="1"/>
          <p:nvPr/>
        </p:nvSpPr>
        <p:spPr>
          <a:xfrm>
            <a:off x="649995" y="104127"/>
            <a:ext cx="133304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健康新鮮風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健康新鮮風多利用高明度和彩度的色彩，以及黃、橙、綠色表現，經常會運用在健康、保健、蔬果飲食等產業網頁配色中，此網站配色可以呈現明快、積極正向、爽朗的感覺。若希望版面更加鮮豔且吸睛，可以透過對比配色來強化網頁設計視覺效果。</a:t>
            </a:r>
          </a:p>
        </p:txBody>
      </p:sp>
      <p:pic>
        <p:nvPicPr>
          <p:cNvPr id="12290" name="Picture 2" descr="健康新鮮風">
            <a:extLst>
              <a:ext uri="{FF2B5EF4-FFF2-40B4-BE49-F238E27FC236}">
                <a16:creationId xmlns:a16="http://schemas.microsoft.com/office/drawing/2014/main" id="{6DBFDC90-D8ED-43CF-9787-3DC15897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463" y="1735343"/>
            <a:ext cx="9525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B1D6FDF-B7A5-4246-9F28-D7C1BB3909CD}"/>
              </a:ext>
            </a:extLst>
          </p:cNvPr>
          <p:cNvSpPr txBox="1"/>
          <p:nvPr/>
        </p:nvSpPr>
        <p:spPr>
          <a:xfrm>
            <a:off x="1145754" y="766485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hlinkClick r:id="rId3"/>
              </a:rPr>
              <a:t>https://www.shutterstock.com/zh-Hant/blog/color-palettes-for-websites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778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5FA061-1D4C-49B1-B921-4EBB494E2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7" y="1848278"/>
            <a:ext cx="4544059" cy="45440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B741A78-ECF0-40D7-A0EF-5FD55485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435" y="1848278"/>
            <a:ext cx="4544059" cy="45440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86C0C3-5451-4B7C-8DCA-F3D6E2E27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9223" y="1848278"/>
            <a:ext cx="4544059" cy="454405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49516CC-C5D9-46AF-8917-A45BC2A3D104}"/>
              </a:ext>
            </a:extLst>
          </p:cNvPr>
          <p:cNvSpPr txBox="1"/>
          <p:nvPr/>
        </p:nvSpPr>
        <p:spPr>
          <a:xfrm>
            <a:off x="528810" y="363464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85B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明亮度</a:t>
            </a:r>
            <a:r>
              <a:rPr lang="en-US" altLang="zh-TW" sz="2800" b="1" dirty="0">
                <a:solidFill>
                  <a:srgbClr val="0085B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b="1" dirty="0">
                <a:solidFill>
                  <a:srgbClr val="0085B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彩度</a:t>
            </a:r>
          </a:p>
        </p:txBody>
      </p:sp>
    </p:spTree>
    <p:extLst>
      <p:ext uri="{BB962C8B-B14F-4D97-AF65-F5344CB8AC3E}">
        <p14:creationId xmlns:p14="http://schemas.microsoft.com/office/powerpoint/2010/main" val="4197465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5FA061-1D4C-49B1-B921-4EBB494E2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7" y="1848278"/>
            <a:ext cx="4544059" cy="454405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49516CC-C5D9-46AF-8917-A45BC2A3D104}"/>
              </a:ext>
            </a:extLst>
          </p:cNvPr>
          <p:cNvSpPr txBox="1"/>
          <p:nvPr/>
        </p:nvSpPr>
        <p:spPr>
          <a:xfrm>
            <a:off x="528810" y="363464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85B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BDC8B1-C480-4A19-A026-D8708D24E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70" y="1842770"/>
            <a:ext cx="4544059" cy="454405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461E2D-B31C-4044-A062-5855E6FCA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676" y="1848278"/>
            <a:ext cx="4544059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58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B2FAC37-2270-4634-A30A-DD1F24E060DF}"/>
              </a:ext>
            </a:extLst>
          </p:cNvPr>
          <p:cNvSpPr txBox="1"/>
          <p:nvPr/>
        </p:nvSpPr>
        <p:spPr>
          <a:xfrm>
            <a:off x="594911" y="1647264"/>
            <a:ext cx="13638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&lt;p style="width:900px;text-align: center;"&gt;</a:t>
            </a:r>
          </a:p>
          <a:p>
            <a:r>
              <a:rPr lang="zh-TW" altLang="en-US" sz="2400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&lt;img src="images/bakeryshop1.png" width="304" style="float: left;margin-right: 30px;"&gt;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ACE063-B99A-4147-B8B6-D02D82BE9A12}"/>
              </a:ext>
            </a:extLst>
          </p:cNvPr>
          <p:cNvSpPr txBox="1"/>
          <p:nvPr/>
        </p:nvSpPr>
        <p:spPr>
          <a:xfrm>
            <a:off x="594911" y="245246"/>
            <a:ext cx="13638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個別標籤設定改為統一檔案集中設定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F4C42F-742B-49D0-AD67-1924CF032538}"/>
              </a:ext>
            </a:extLst>
          </p:cNvPr>
          <p:cNvSpPr txBox="1"/>
          <p:nvPr/>
        </p:nvSpPr>
        <p:spPr>
          <a:xfrm>
            <a:off x="594911" y="3376136"/>
            <a:ext cx="128787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40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p   {</a:t>
            </a:r>
          </a:p>
          <a:p>
            <a:r>
              <a:rPr lang="zh-TW" altLang="en-US" dirty="0"/>
              <a:t>    color: #A2663C;</a:t>
            </a:r>
          </a:p>
          <a:p>
            <a:r>
              <a:rPr lang="zh-TW" altLang="en-US" dirty="0"/>
              <a:t>    background-color: #1DD0E0;</a:t>
            </a:r>
          </a:p>
          <a:p>
            <a:r>
              <a:rPr lang="zh-TW" altLang="en-US" dirty="0"/>
              <a:t>    font-size: 1.2rem;</a:t>
            </a:r>
          </a:p>
          <a:p>
            <a:r>
              <a:rPr lang="zh-TW" altLang="en-US" dirty="0"/>
              <a:t>}</a:t>
            </a:r>
            <a:endParaRPr lang="en-US" altLang="zh-TW" dirty="0"/>
          </a:p>
          <a:p>
            <a:r>
              <a:rPr lang="en-US" altLang="zh-TW" dirty="0"/>
              <a:t>h2  {</a:t>
            </a:r>
          </a:p>
          <a:p>
            <a:r>
              <a:rPr lang="en-US" altLang="zh-TW" dirty="0"/>
              <a:t>    color: blue;</a:t>
            </a:r>
          </a:p>
          <a:p>
            <a:r>
              <a:rPr lang="en-US" altLang="zh-TW" dirty="0"/>
              <a:t>    font-size: 28px;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01E95C2-FAA1-45CB-AB7D-8DE861679916}"/>
              </a:ext>
            </a:extLst>
          </p:cNvPr>
          <p:cNvSpPr txBox="1"/>
          <p:nvPr/>
        </p:nvSpPr>
        <p:spPr>
          <a:xfrm>
            <a:off x="594911" y="2852916"/>
            <a:ext cx="12878718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92D050"/>
                </a:solidFill>
              </a:rPr>
              <a:t>style.css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550F0E-ABB3-404E-A677-FC0D6F11A9FC}"/>
              </a:ext>
            </a:extLst>
          </p:cNvPr>
          <p:cNvSpPr txBox="1"/>
          <p:nvPr/>
        </p:nvSpPr>
        <p:spPr>
          <a:xfrm>
            <a:off x="594911" y="6929157"/>
            <a:ext cx="12878718" cy="9541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80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.html</a:t>
            </a:r>
            <a:r>
              <a:rPr lang="zh-TW" altLang="en-US" sz="280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</a:t>
            </a:r>
            <a:r>
              <a:rPr lang="en-US" altLang="zh-TW" sz="280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</a:t>
            </a:r>
            <a:r>
              <a:rPr lang="zh-TW" altLang="en-US" sz="280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區段中引入style.css</a:t>
            </a:r>
            <a:endParaRPr lang="en-US" altLang="zh-TW" sz="2800" dirty="0">
              <a:solidFill>
                <a:srgbClr val="92D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&lt;link </a:t>
            </a:r>
            <a:r>
              <a:rPr lang="en-US" altLang="zh-TW" sz="28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="stylesheet" </a:t>
            </a:r>
            <a:r>
              <a:rPr lang="en-US" altLang="zh-TW" sz="28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="style.css"&gt;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9077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9E08888-4DB3-4E9E-A300-683CD99F8DD9}"/>
              </a:ext>
            </a:extLst>
          </p:cNvPr>
          <p:cNvSpPr txBox="1"/>
          <p:nvPr/>
        </p:nvSpPr>
        <p:spPr>
          <a:xfrm>
            <a:off x="275421" y="151348"/>
            <a:ext cx="112922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配色網站推薦：</a:t>
            </a:r>
            <a:r>
              <a:rPr lang="en-US" altLang="zh-TW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Adobe Color</a:t>
            </a:r>
          </a:p>
          <a:p>
            <a:pPr algn="l"/>
            <a:r>
              <a:rPr lang="en-US" altLang="zh-TW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https://color.adobe.com/zh/create/color-wheel</a:t>
            </a:r>
            <a:r>
              <a:rPr lang="en-US" altLang="zh-TW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659693-8159-4C0E-82A3-4B9398A94B6F}"/>
              </a:ext>
            </a:extLst>
          </p:cNvPr>
          <p:cNvSpPr txBox="1"/>
          <p:nvPr/>
        </p:nvSpPr>
        <p:spPr>
          <a:xfrm>
            <a:off x="352540" y="2153263"/>
            <a:ext cx="1287871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40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highlight>
                  <a:srgbClr val="000080"/>
                </a:highlight>
              </a:rPr>
              <a:t>標籤  </a:t>
            </a:r>
            <a:endParaRPr lang="en-US" altLang="zh-TW" dirty="0">
              <a:highlight>
                <a:srgbClr val="000080"/>
              </a:highlight>
            </a:endParaRPr>
          </a:p>
          <a:p>
            <a:r>
              <a:rPr lang="en-US" altLang="zh-TW" dirty="0">
                <a:highlight>
                  <a:srgbClr val="000080"/>
                </a:highlight>
              </a:rPr>
              <a:t>     {</a:t>
            </a:r>
            <a:r>
              <a:rPr lang="zh-TW" altLang="en-US" dirty="0">
                <a:highlight>
                  <a:srgbClr val="000080"/>
                </a:highlight>
              </a:rPr>
              <a:t>屬性</a:t>
            </a:r>
            <a:r>
              <a:rPr lang="en-US" altLang="zh-TW" dirty="0">
                <a:highlight>
                  <a:srgbClr val="000080"/>
                </a:highlight>
              </a:rPr>
              <a:t>:</a:t>
            </a:r>
            <a:r>
              <a:rPr lang="zh-TW" altLang="en-US" dirty="0">
                <a:highlight>
                  <a:srgbClr val="000080"/>
                </a:highlight>
              </a:rPr>
              <a:t>設定值</a:t>
            </a:r>
            <a:r>
              <a:rPr lang="en-US" altLang="zh-TW" dirty="0">
                <a:highlight>
                  <a:srgbClr val="000080"/>
                </a:highlight>
              </a:rPr>
              <a:t>;</a:t>
            </a:r>
          </a:p>
          <a:p>
            <a:r>
              <a:rPr lang="en-US" altLang="zh-TW" dirty="0">
                <a:highlight>
                  <a:srgbClr val="000080"/>
                </a:highlight>
              </a:rPr>
              <a:t>       ….</a:t>
            </a:r>
          </a:p>
          <a:p>
            <a:r>
              <a:rPr lang="en-US" altLang="zh-TW" dirty="0">
                <a:highlight>
                  <a:srgbClr val="000080"/>
                </a:highlight>
              </a:rPr>
              <a:t>}</a:t>
            </a:r>
          </a:p>
          <a:p>
            <a:endParaRPr lang="en-US" altLang="zh-TW" dirty="0">
              <a:highlight>
                <a:srgbClr val="000080"/>
              </a:highlight>
            </a:endParaRPr>
          </a:p>
          <a:p>
            <a:r>
              <a:rPr lang="zh-TW" altLang="en-US" dirty="0"/>
              <a:t>p   {</a:t>
            </a:r>
          </a:p>
          <a:p>
            <a:r>
              <a:rPr lang="zh-TW" altLang="en-US" dirty="0"/>
              <a:t>    color: #A2663C;</a:t>
            </a:r>
          </a:p>
          <a:p>
            <a:r>
              <a:rPr lang="zh-TW" altLang="en-US" dirty="0"/>
              <a:t>    background-color: #1DD0E0;</a:t>
            </a:r>
          </a:p>
          <a:p>
            <a:r>
              <a:rPr lang="zh-TW" altLang="en-US" dirty="0"/>
              <a:t>    font-size: 1.2rem;</a:t>
            </a:r>
          </a:p>
          <a:p>
            <a:r>
              <a:rPr lang="zh-TW" altLang="en-US" dirty="0"/>
              <a:t>}</a:t>
            </a:r>
            <a:endParaRPr lang="en-US" altLang="zh-TW" dirty="0"/>
          </a:p>
          <a:p>
            <a:r>
              <a:rPr lang="en-US" altLang="zh-TW" dirty="0"/>
              <a:t>h2  {</a:t>
            </a:r>
          </a:p>
          <a:p>
            <a:r>
              <a:rPr lang="en-US" altLang="zh-TW" dirty="0"/>
              <a:t>    color: blue;</a:t>
            </a:r>
          </a:p>
          <a:p>
            <a:r>
              <a:rPr lang="en-US" altLang="zh-TW" dirty="0"/>
              <a:t>    font-size: 28px;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89E2EC-3C7B-44A3-8B2D-B5088D33E11E}"/>
              </a:ext>
            </a:extLst>
          </p:cNvPr>
          <p:cNvSpPr txBox="1"/>
          <p:nvPr/>
        </p:nvSpPr>
        <p:spPr>
          <a:xfrm>
            <a:off x="352540" y="1222419"/>
            <a:ext cx="12878718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  <a:r>
              <a:rPr lang="zh-TW" altLang="en-US" sz="280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設定方法</a:t>
            </a:r>
          </a:p>
        </p:txBody>
      </p:sp>
    </p:spTree>
    <p:extLst>
      <p:ext uri="{BB962C8B-B14F-4D97-AF65-F5344CB8AC3E}">
        <p14:creationId xmlns:p14="http://schemas.microsoft.com/office/powerpoint/2010/main" val="8736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18288D9-09A8-4789-833C-042B1945F671}"/>
              </a:ext>
            </a:extLst>
          </p:cNvPr>
          <p:cNvSpPr txBox="1"/>
          <p:nvPr/>
        </p:nvSpPr>
        <p:spPr>
          <a:xfrm>
            <a:off x="1205803" y="694565"/>
            <a:ext cx="12500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https://www.youtube.com/watch?v=6HHN0G2cwBM&amp;t=406s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09149D-B721-4585-B24F-8FEB41FB7EB0}"/>
              </a:ext>
            </a:extLst>
          </p:cNvPr>
          <p:cNvSpPr/>
          <p:nvPr/>
        </p:nvSpPr>
        <p:spPr>
          <a:xfrm>
            <a:off x="683289" y="2196654"/>
            <a:ext cx="1045028" cy="773723"/>
          </a:xfrm>
          <a:prstGeom prst="rect">
            <a:avLst/>
          </a:prstGeom>
          <a:solidFill>
            <a:srgbClr val="97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42D81E0-D92B-4072-A4CA-30D9EAECC28D}"/>
              </a:ext>
            </a:extLst>
          </p:cNvPr>
          <p:cNvSpPr txBox="1"/>
          <p:nvPr/>
        </p:nvSpPr>
        <p:spPr>
          <a:xfrm>
            <a:off x="2335576" y="1952573"/>
            <a:ext cx="73152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RGB三原色：rgb(97, 66, 66)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HEX 16進制：#614242</a:t>
            </a:r>
          </a:p>
        </p:txBody>
      </p:sp>
    </p:spTree>
    <p:extLst>
      <p:ext uri="{BB962C8B-B14F-4D97-AF65-F5344CB8AC3E}">
        <p14:creationId xmlns:p14="http://schemas.microsoft.com/office/powerpoint/2010/main" val="2527020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CC1B4B8-4B5F-45CE-89FD-29A450605ACB}"/>
              </a:ext>
            </a:extLst>
          </p:cNvPr>
          <p:cNvSpPr txBox="1"/>
          <p:nvPr/>
        </p:nvSpPr>
        <p:spPr>
          <a:xfrm>
            <a:off x="352540" y="1536319"/>
            <a:ext cx="1287871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40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color </a:t>
            </a:r>
            <a:r>
              <a:rPr lang="zh-TW" altLang="en-US" sz="2800" dirty="0"/>
              <a:t>：文字顏色</a:t>
            </a:r>
            <a:endParaRPr lang="en-US" altLang="zh-TW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background-color</a:t>
            </a:r>
            <a:r>
              <a:rPr lang="zh-TW" altLang="en-US" sz="2800" dirty="0"/>
              <a:t> ：文字背景顏色</a:t>
            </a:r>
            <a:endParaRPr lang="en-US" altLang="zh-TW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border-color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outline-color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text-decoration-color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text-emphasis-color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text-shadow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caret-color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column-rule-color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print-color-adjust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FDA3483-5195-41C4-81AF-DB9CBC63E193}"/>
              </a:ext>
            </a:extLst>
          </p:cNvPr>
          <p:cNvSpPr txBox="1"/>
          <p:nvPr/>
        </p:nvSpPr>
        <p:spPr>
          <a:xfrm>
            <a:off x="352540" y="462255"/>
            <a:ext cx="12878718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常用顏色屬性</a:t>
            </a:r>
          </a:p>
        </p:txBody>
      </p:sp>
    </p:spTree>
    <p:extLst>
      <p:ext uri="{BB962C8B-B14F-4D97-AF65-F5344CB8AC3E}">
        <p14:creationId xmlns:p14="http://schemas.microsoft.com/office/powerpoint/2010/main" val="2315544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D55EDBE-9B02-484D-9537-1FF3D6F7B688}"/>
              </a:ext>
            </a:extLst>
          </p:cNvPr>
          <p:cNvSpPr txBox="1"/>
          <p:nvPr/>
        </p:nvSpPr>
        <p:spPr>
          <a:xfrm>
            <a:off x="0" y="997673"/>
            <a:ext cx="6544019" cy="3902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通用字體</a:t>
            </a:r>
            <a:r>
              <a:rPr lang="en-US" altLang="zh-TW" sz="3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font-family</a:t>
            </a:r>
            <a:endParaRPr lang="en-US" altLang="zh-TW" sz="3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共有五種</a:t>
            </a:r>
            <a:endParaRPr lang="en-US" altLang="zh-TW" sz="36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serif (襯線體)：適合書報閱讀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sans-serif(無襯線體) ：適合螢幕閱讀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monospace(等寬體)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cursive(草書體)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fantasy(幻想體)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23C05D-65A1-4AAC-9E17-F0BFD53C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127" y="997673"/>
            <a:ext cx="7840169" cy="496321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7A78971-B8C9-485D-9DC2-5FCCE81A11C3}"/>
              </a:ext>
            </a:extLst>
          </p:cNvPr>
          <p:cNvSpPr txBox="1"/>
          <p:nvPr/>
        </p:nvSpPr>
        <p:spPr>
          <a:xfrm>
            <a:off x="6667127" y="1473372"/>
            <a:ext cx="1429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襯線體</a:t>
            </a:r>
            <a:r>
              <a:rPr lang="zh-TW" altLang="en-US" sz="2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75EC4D-35A4-4100-B046-7070A905818E}"/>
              </a:ext>
            </a:extLst>
          </p:cNvPr>
          <p:cNvSpPr txBox="1"/>
          <p:nvPr/>
        </p:nvSpPr>
        <p:spPr>
          <a:xfrm>
            <a:off x="6667127" y="2639477"/>
            <a:ext cx="1429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00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(無襯線體)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A96041-27B3-48EB-8880-AC693EBFE083}"/>
              </a:ext>
            </a:extLst>
          </p:cNvPr>
          <p:cNvSpPr txBox="1"/>
          <p:nvPr/>
        </p:nvSpPr>
        <p:spPr>
          <a:xfrm>
            <a:off x="6667127" y="3605527"/>
            <a:ext cx="1429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(等寬體)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80DCED-5727-461A-9210-7C86AC880AA1}"/>
              </a:ext>
            </a:extLst>
          </p:cNvPr>
          <p:cNvSpPr txBox="1"/>
          <p:nvPr/>
        </p:nvSpPr>
        <p:spPr>
          <a:xfrm>
            <a:off x="6667127" y="4682169"/>
            <a:ext cx="1429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(草書體)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369701E-1A70-4B89-B48E-C0D5BCDF4358}"/>
              </a:ext>
            </a:extLst>
          </p:cNvPr>
          <p:cNvSpPr txBox="1"/>
          <p:nvPr/>
        </p:nvSpPr>
        <p:spPr>
          <a:xfrm>
            <a:off x="6667127" y="5558756"/>
            <a:ext cx="1429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(幻想體)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51A3F51-EFAC-490D-9037-8B1F007C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4" y="5646632"/>
            <a:ext cx="6335009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37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2B44557-93BD-44D5-9E4E-3BE70575BF01}"/>
              </a:ext>
            </a:extLst>
          </p:cNvPr>
          <p:cNvSpPr txBox="1"/>
          <p:nvPr/>
        </p:nvSpPr>
        <p:spPr>
          <a:xfrm>
            <a:off x="0" y="645133"/>
            <a:ext cx="9871113" cy="3102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微軟繁體中文字型</a:t>
            </a:r>
            <a:r>
              <a:rPr lang="en-US" altLang="zh-TW" sz="4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r>
              <a:rPr lang="en-US" altLang="zh-TW" sz="4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font-family</a:t>
            </a:r>
            <a:endParaRPr lang="en-US" altLang="zh-TW" sz="40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36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DFKai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-SB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標楷體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</a:t>
            </a:r>
            <a:r>
              <a:rPr lang="en-US" altLang="zh-TW" sz="36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JhengHei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(微軟正黑體)</a:t>
            </a:r>
            <a:endParaRPr lang="en-US" altLang="zh-TW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36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MingLiU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6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PMingLiU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solidFill>
                  <a:schemeClr val="bg1"/>
                </a:solidFill>
                <a:latin typeface="+mn-ea"/>
              </a:rPr>
              <a:t>微軟新細明體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84E837-F015-47D5-911C-5C6728A2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191" y="4047541"/>
            <a:ext cx="11584017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2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C1DD802-874D-490F-BB03-1AFA05A4631A}"/>
              </a:ext>
            </a:extLst>
          </p:cNvPr>
          <p:cNvSpPr txBox="1"/>
          <p:nvPr/>
        </p:nvSpPr>
        <p:spPr>
          <a:xfrm>
            <a:off x="0" y="50445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https://fonts.google.com/?lang=zh_Hant</a:t>
            </a:r>
            <a:endParaRPr lang="zh-TW" altLang="en-US" sz="20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643ECB-2AF7-4B1E-8125-126970BFA130}"/>
              </a:ext>
            </a:extLst>
          </p:cNvPr>
          <p:cNvSpPr txBox="1"/>
          <p:nvPr/>
        </p:nvSpPr>
        <p:spPr>
          <a:xfrm>
            <a:off x="225845" y="823377"/>
            <a:ext cx="111215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網路繁體中文字型</a:t>
            </a:r>
            <a:r>
              <a:rPr lang="en-US" altLang="zh-TW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r>
              <a:rPr lang="en-US" altLang="zh-TW" sz="3600" b="0" dirty="0">
                <a:solidFill>
                  <a:srgbClr val="E5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font-family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Noto Sans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(思源黑體)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Noto Serif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(思源宋體)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WenKai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(霞鶩 文楷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仿宋 體)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Cactus Classical Serif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(仙人掌明體)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Chocolate Classical Sans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(巧克力黑體)</a:t>
            </a:r>
            <a:endParaRPr lang="en-US" altLang="zh-TW" sz="2400" b="0" dirty="0">
              <a:solidFill>
                <a:srgbClr val="E5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7504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6304E81-637E-4EBD-B1E3-9C4EBC1F8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06302" cy="71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4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E1FF2B-BCC7-4283-A130-B50EA82E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074"/>
            <a:ext cx="14630400" cy="67374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7B10BFA-EE55-4879-866E-724D048EB551}"/>
              </a:ext>
            </a:extLst>
          </p:cNvPr>
          <p:cNvSpPr/>
          <p:nvPr/>
        </p:nvSpPr>
        <p:spPr>
          <a:xfrm>
            <a:off x="12537195" y="1740665"/>
            <a:ext cx="1597446" cy="903383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605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5268C09-EEA5-4D73-9A9B-97A74EA33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31"/>
          <a:stretch/>
        </p:blipFill>
        <p:spPr>
          <a:xfrm>
            <a:off x="0" y="1"/>
            <a:ext cx="14630400" cy="4114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16832F-439C-4735-A35E-5CB12810DCCB}"/>
              </a:ext>
            </a:extLst>
          </p:cNvPr>
          <p:cNvSpPr/>
          <p:nvPr/>
        </p:nvSpPr>
        <p:spPr>
          <a:xfrm>
            <a:off x="11127036" y="2423759"/>
            <a:ext cx="2897436" cy="705080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204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FF5474-E3A2-4726-B325-931DCCFD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32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54399BF-E8A0-428F-8E08-BC6A1F8FE7E4}"/>
              </a:ext>
            </a:extLst>
          </p:cNvPr>
          <p:cNvSpPr/>
          <p:nvPr/>
        </p:nvSpPr>
        <p:spPr>
          <a:xfrm>
            <a:off x="5431316" y="2005070"/>
            <a:ext cx="2280491" cy="903383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E3AB05-981C-46BE-ACEE-787E93EC6416}"/>
              </a:ext>
            </a:extLst>
          </p:cNvPr>
          <p:cNvSpPr/>
          <p:nvPr/>
        </p:nvSpPr>
        <p:spPr>
          <a:xfrm>
            <a:off x="108332" y="3208263"/>
            <a:ext cx="4937393" cy="2531525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A884F6-368E-43E8-A76A-0C51D43D67DA}"/>
              </a:ext>
            </a:extLst>
          </p:cNvPr>
          <p:cNvSpPr/>
          <p:nvPr/>
        </p:nvSpPr>
        <p:spPr>
          <a:xfrm>
            <a:off x="11369408" y="3547431"/>
            <a:ext cx="1211856" cy="418641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FC3BEE-2949-44A9-9938-5908FA983893}"/>
              </a:ext>
            </a:extLst>
          </p:cNvPr>
          <p:cNvSpPr/>
          <p:nvPr/>
        </p:nvSpPr>
        <p:spPr>
          <a:xfrm>
            <a:off x="5965632" y="5244029"/>
            <a:ext cx="3354637" cy="569723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3CA912-64AD-4CF8-8E7B-05F7CC6D0BD9}"/>
              </a:ext>
            </a:extLst>
          </p:cNvPr>
          <p:cNvSpPr/>
          <p:nvPr/>
        </p:nvSpPr>
        <p:spPr>
          <a:xfrm>
            <a:off x="6034488" y="6334699"/>
            <a:ext cx="3354637" cy="569723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02D1DF-CA31-466C-ACA7-0D9269374913}"/>
              </a:ext>
            </a:extLst>
          </p:cNvPr>
          <p:cNvSpPr/>
          <p:nvPr/>
        </p:nvSpPr>
        <p:spPr>
          <a:xfrm>
            <a:off x="6034487" y="7416707"/>
            <a:ext cx="3354637" cy="569723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8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BA9B2EF1-B710-4F26-9C5E-371B8DB12714}"/>
              </a:ext>
            </a:extLst>
          </p:cNvPr>
          <p:cNvSpPr txBox="1"/>
          <p:nvPr/>
        </p:nvSpPr>
        <p:spPr>
          <a:xfrm>
            <a:off x="451692" y="352540"/>
            <a:ext cx="13727016" cy="5010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在CSS檔案中第1列加入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@import url('https://fonts.googleapis.com/css2?family=LXGW+WenKai+Mono+TC:wght@300;400;700&amp;family=Noto+Sans+TC:wght@100..900&amp;display=swap');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文字常用屬性設定：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color: #7700FF;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（顏色）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font-size: 1.6rem;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（放大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160%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font-family: "LXGW 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WenKai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Mono TC", serif;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（指定字型）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font-weight: 700;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（字體粗細）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font-style: normal;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（字體風格）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628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17F03E8-2FBD-45EC-94F5-2347B113917C}"/>
              </a:ext>
            </a:extLst>
          </p:cNvPr>
          <p:cNvSpPr txBox="1"/>
          <p:nvPr/>
        </p:nvSpPr>
        <p:spPr>
          <a:xfrm>
            <a:off x="77118" y="316601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https://webfont.justfont.com/fonts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943FB-36C2-4D3A-B571-40750712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36" y="1099419"/>
            <a:ext cx="9593184" cy="71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7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十二色相環">
            <a:extLst>
              <a:ext uri="{FF2B5EF4-FFF2-40B4-BE49-F238E27FC236}">
                <a16:creationId xmlns:a16="http://schemas.microsoft.com/office/drawing/2014/main" id="{EB297D9D-92E9-4124-89B0-85576D35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286000"/>
            <a:ext cx="95250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CB45409-CB89-4885-97F2-7B5F7BA84C13}"/>
              </a:ext>
            </a:extLst>
          </p:cNvPr>
          <p:cNvSpPr txBox="1"/>
          <p:nvPr/>
        </p:nvSpPr>
        <p:spPr>
          <a:xfrm>
            <a:off x="892367" y="1103518"/>
            <a:ext cx="12404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32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色料三原色（紅、黃、藍）為基礎，再透過鄰近的兩個色彩混色後，形成</a:t>
            </a:r>
            <a:r>
              <a:rPr lang="en-US" altLang="zh-TW" sz="32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個二次色，最後再藉由一次與二次色混合成三次色。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25E499-6DF0-4637-BDD4-B5C3B5DB1F65}"/>
              </a:ext>
            </a:extLst>
          </p:cNvPr>
          <p:cNvSpPr txBox="1"/>
          <p:nvPr/>
        </p:nvSpPr>
        <p:spPr>
          <a:xfrm>
            <a:off x="154236" y="184399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4000" b="1" i="0" dirty="0">
                <a:solidFill>
                  <a:srgbClr val="DB8E1B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色相</a:t>
            </a:r>
          </a:p>
        </p:txBody>
      </p:sp>
    </p:spTree>
    <p:extLst>
      <p:ext uri="{BB962C8B-B14F-4D97-AF65-F5344CB8AC3E}">
        <p14:creationId xmlns:p14="http://schemas.microsoft.com/office/powerpoint/2010/main" val="3034448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734163-1FCC-4321-83DA-E33917FB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14" y="0"/>
            <a:ext cx="11866371" cy="8229600"/>
          </a:xfrm>
          <a:prstGeom prst="rect">
            <a:avLst/>
          </a:prstGeom>
          <a:solidFill>
            <a:srgbClr val="EC4618"/>
          </a:solidFill>
        </p:spPr>
      </p:pic>
    </p:spTree>
    <p:extLst>
      <p:ext uri="{BB962C8B-B14F-4D97-AF65-F5344CB8AC3E}">
        <p14:creationId xmlns:p14="http://schemas.microsoft.com/office/powerpoint/2010/main" val="3145239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F0AE08-9E64-4AB8-881D-7DBADF21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175" y="0"/>
            <a:ext cx="8722050" cy="8229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92AB0F-82E3-4708-8B1E-8A5E3D172AE1}"/>
              </a:ext>
            </a:extLst>
          </p:cNvPr>
          <p:cNvSpPr/>
          <p:nvPr/>
        </p:nvSpPr>
        <p:spPr>
          <a:xfrm>
            <a:off x="5199962" y="7810959"/>
            <a:ext cx="1211856" cy="418641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388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E98AFE-EB5D-4D37-98ED-655D5101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910" y="0"/>
            <a:ext cx="82825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5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85EFED8-9CF3-45B5-8001-45CB3342C465}"/>
              </a:ext>
            </a:extLst>
          </p:cNvPr>
          <p:cNvSpPr txBox="1"/>
          <p:nvPr/>
        </p:nvSpPr>
        <p:spPr>
          <a:xfrm>
            <a:off x="517792" y="22289"/>
            <a:ext cx="13605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1" i="0" dirty="0">
                <a:solidFill>
                  <a:srgbClr val="DB8E1B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網站配色基本原則</a:t>
            </a:r>
            <a:endParaRPr lang="en-US" altLang="zh-TW" sz="3200" b="1" i="0" dirty="0">
              <a:solidFill>
                <a:srgbClr val="DB8E1B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400" b="1" i="0" dirty="0">
                <a:solidFill>
                  <a:srgbClr val="DB8E1B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https://www.youtube.com/watch?v=PCYD7codKXQ</a:t>
            </a:r>
            <a:endParaRPr lang="zh-TW" altLang="en-US" sz="2400" b="1" i="0" dirty="0">
              <a:solidFill>
                <a:srgbClr val="DB8E1B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800" b="1" i="0" dirty="0">
                <a:solidFill>
                  <a:srgbClr val="008C2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判斷主色、輔助與點綴色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網頁配色要擬定好主色、輔助色和點綴色，有效避免設計後期偏題，確保網站整體視覺乾淨俐落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0551E94-F437-47B1-A5E3-6AF829B7A397}"/>
              </a:ext>
            </a:extLst>
          </p:cNvPr>
          <p:cNvSpPr txBox="1"/>
          <p:nvPr/>
        </p:nvSpPr>
        <p:spPr>
          <a:xfrm>
            <a:off x="385590" y="2111552"/>
            <a:ext cx="13605832" cy="445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主色：網頁中最主要的顏色，佔版面最大面積（約</a:t>
            </a:r>
            <a:r>
              <a:rPr lang="en-US" altLang="zh-TW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50~60%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）或是能見度較高的顏色都可以當作主色，是網站配色的主要基調，影響想要傳遞的訊息與風格。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輔助色：輔助及襯托主色，且幫助主色建構更完整的形象，佔版面面積約</a:t>
            </a:r>
            <a:r>
              <a:rPr lang="en-US" altLang="zh-TW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30~40%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左右，色彩選擇通常會比主色能見度較低一些，避免搶走主色的風采。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點綴色：通常版面的細節會使用點綴色來處理，面積佔比小於</a:t>
            </a:r>
            <a:r>
              <a:rPr lang="en-US" altLang="zh-TW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且散布在畫面中，能夠讓網頁配色的重點更加突出與醒目，適合刺激點擊的</a:t>
            </a:r>
            <a:r>
              <a:rPr lang="en-US" altLang="zh-TW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CTA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配色使用。</a:t>
            </a:r>
            <a:endParaRPr lang="en-US" altLang="zh-TW" sz="2400" b="0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CTA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Call To Action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：行動呼籲）：大多會以圖片、按鈕呈現</a:t>
            </a:r>
            <a:endParaRPr lang="en-US" altLang="zh-TW" sz="2400" b="0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i="0" dirty="0">
                <a:solidFill>
                  <a:srgbClr val="FFC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盡量不超過</a:t>
            </a:r>
            <a:r>
              <a:rPr lang="en-US" altLang="zh-TW" sz="2400" i="0" dirty="0">
                <a:solidFill>
                  <a:srgbClr val="FFC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i="0" dirty="0">
                <a:solidFill>
                  <a:srgbClr val="FFC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種顏色搭配</a:t>
            </a:r>
          </a:p>
        </p:txBody>
      </p:sp>
    </p:spTree>
    <p:extLst>
      <p:ext uri="{BB962C8B-B14F-4D97-AF65-F5344CB8AC3E}">
        <p14:creationId xmlns:p14="http://schemas.microsoft.com/office/powerpoint/2010/main" val="665712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RWD 的核心概念</a:t>
            </a:r>
            <a:endParaRPr lang="en-US" sz="48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流體佈局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使用百分比而非固定寬度來設定元素的寬度，讓佈局能隨著螢幕尺寸的變化而調整。</a:t>
            </a:r>
            <a:endParaRPr lang="en-US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媒體查詢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根據裝置的特性（如螢幕寬度、高度、方向等）來應用不同的樣式。</a:t>
            </a:r>
            <a:endParaRPr lang="en-US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彈性圖片和媒體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圖片和媒體的尺寸應設定為自動調整，以適應不同的螢幕尺寸。</a:t>
            </a:r>
            <a:endParaRPr lang="en-US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069" y="890826"/>
            <a:ext cx="7558921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HTML 結構與 CSS 樣式</a:t>
            </a:r>
            <a:endParaRPr lang="en-US" sz="41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3069" y="2111573"/>
            <a:ext cx="477679" cy="477679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7612" y="2191107"/>
            <a:ext cx="16847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1</a:t>
            </a:r>
            <a:endParaRPr lang="en-US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33036" y="2111573"/>
            <a:ext cx="3435310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Semantic HTML</a:t>
            </a:r>
            <a:endParaRPr lang="en-US" sz="2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33036" y="2570678"/>
            <a:ext cx="6967895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使用有意義的HTML標籤（如header、nav、section、article、footer）來構造網頁，有助於搜尋引擎的爬蟲和螢幕閱讀器的理解。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3069" y="3700939"/>
            <a:ext cx="477679" cy="477679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2127" y="3780473"/>
            <a:ext cx="3194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2</a:t>
            </a:r>
            <a:endParaRPr lang="en-US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433036" y="3700939"/>
            <a:ext cx="401990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Viewport Meta Tag</a:t>
            </a:r>
            <a:endParaRPr lang="en-US" sz="2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33036" y="4160043"/>
            <a:ext cx="6967895" cy="443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在&lt;head&gt;區段加入viewport meta tag，確保網頁在移動裝置上正確顯示。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43069" y="4950738"/>
            <a:ext cx="477679" cy="477679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3911" y="5030272"/>
            <a:ext cx="33599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3</a:t>
            </a:r>
            <a:endParaRPr lang="en-US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433036" y="4950738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相對單位</a:t>
            </a:r>
            <a:endParaRPr lang="en-US" sz="2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33036" y="5409843"/>
            <a:ext cx="6967895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使用em、rem、%等相對單位來設定字體大小、間距等，以保持佈局的比例。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3069" y="6540103"/>
            <a:ext cx="477679" cy="477679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07720" y="6619637"/>
            <a:ext cx="34837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4</a:t>
            </a:r>
            <a:endParaRPr lang="en-US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433036" y="6540103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媒體查詢</a:t>
            </a:r>
            <a:endParaRPr lang="en-US" sz="2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33036" y="6999208"/>
            <a:ext cx="6967895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設定不同的斷點，以針對不同螢幕尺寸定義不同的樣式。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彈性盒子與網格系統</a:t>
            </a:r>
            <a:endParaRPr lang="en-US" sz="48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57866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彈性盒子 (Flexbox)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用於建立彈性的佈局，讓容器中的項目可以自動調整大小和順序。Flexbox特別適合一維佈局，如導航欄或卡片列表。</a:t>
            </a:r>
            <a:endParaRPr lang="en-US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23929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網格系統 (Grid)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3929" y="442174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用於建立更複雜的佈局，可以將頁面分成行和列。Grid系統適合二維佈局，如整個頁面結構或複雜的圖片畫廊。</a:t>
            </a:r>
            <a:endParaRPr lang="en-US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25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308" y="3260646"/>
            <a:ext cx="5345311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RWD 設計考量</a:t>
            </a:r>
            <a:endParaRPr lang="en-US" sz="4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8308" y="4249460"/>
            <a:ext cx="6460093" cy="1589127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645" y="4470797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內容優先</a:t>
            </a:r>
            <a:endParaRPr 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9645" y="4933117"/>
            <a:ext cx="6017419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確保最重要的內容在任何螢幕尺寸下都能清晰可見。這意味著要仔細考慮內容的層次結構和重要性。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2118" y="4249460"/>
            <a:ext cx="6460093" cy="1589127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455" y="4470797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簡潔設計</a:t>
            </a:r>
            <a:endParaRPr 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43455" y="4933117"/>
            <a:ext cx="6017419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避免過於複雜的佈局和過多的元素。簡潔的設計不僅能提高可讀性，還能改善網頁的載入速度。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8308" y="6052304"/>
            <a:ext cx="6460093" cy="1589127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645" y="6273641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觸控優化</a:t>
            </a:r>
            <a:endParaRPr 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9645" y="6735961"/>
            <a:ext cx="6017419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針對觸控裝置優化互動元素的大小和間距。確保按鈕和連結足夠大，易於點擊。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22118" y="6052304"/>
            <a:ext cx="6460093" cy="1589127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455" y="6273641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載入速度</a:t>
            </a:r>
            <a:endParaRPr 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43455" y="6735961"/>
            <a:ext cx="6017419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優化圖片和腳本的載入，提升網頁的性能。這包括使用適當大小的圖片和延遲載入非關鍵資源。</a:t>
            </a:r>
            <a:endParaRPr lang="en-US" sz="16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692" y="610553"/>
            <a:ext cx="5540693" cy="692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RWD 設計流程</a:t>
            </a:r>
            <a:endParaRPr lang="en-US" sz="4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99960" y="1746290"/>
            <a:ext cx="30480" cy="5872758"/>
          </a:xfrm>
          <a:prstGeom prst="roundRect">
            <a:avLst>
              <a:gd name="adj" fmla="val 305397"/>
            </a:avLst>
          </a:prstGeom>
          <a:solidFill>
            <a:srgbClr val="6D9121"/>
          </a:solidFill>
          <a:ln/>
        </p:spPr>
      </p:sp>
      <p:sp>
        <p:nvSpPr>
          <p:cNvPr id="4" name="Shape 2"/>
          <p:cNvSpPr/>
          <p:nvPr/>
        </p:nvSpPr>
        <p:spPr>
          <a:xfrm>
            <a:off x="6320671" y="2229683"/>
            <a:ext cx="775692" cy="30480"/>
          </a:xfrm>
          <a:prstGeom prst="roundRect">
            <a:avLst>
              <a:gd name="adj" fmla="val 305397"/>
            </a:avLst>
          </a:prstGeom>
          <a:solidFill>
            <a:srgbClr val="6D9121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83" y="1995607"/>
            <a:ext cx="498634" cy="498634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27213" y="2078712"/>
            <a:ext cx="17585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1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325892" y="1967865"/>
            <a:ext cx="2770346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制定設計目標</a:t>
            </a:r>
            <a:endParaRPr lang="en-US" sz="21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75692" y="2446973"/>
            <a:ext cx="5320546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確定網站的目標使用者、功能和風格。這個階段需要進行深入的用戶研究和需求分析。</a:t>
            </a:r>
            <a:endParaRPr lang="en-US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34037" y="3337679"/>
            <a:ext cx="775692" cy="30480"/>
          </a:xfrm>
          <a:prstGeom prst="roundRect">
            <a:avLst>
              <a:gd name="adj" fmla="val 305397"/>
            </a:avLst>
          </a:prstGeom>
          <a:solidFill>
            <a:srgbClr val="6D9121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83" y="3103602"/>
            <a:ext cx="498634" cy="498634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8513" y="3186708"/>
            <a:ext cx="33337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2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534162" y="3075861"/>
            <a:ext cx="2770346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建立網站架構</a:t>
            </a:r>
            <a:endParaRPr lang="en-US" sz="21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534162" y="3554968"/>
            <a:ext cx="5320546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規劃網頁的整體結構和資訊層級。這包括創建網站地圖和線框圖。</a:t>
            </a:r>
            <a:endParaRPr lang="en-US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20671" y="4334947"/>
            <a:ext cx="775692" cy="30480"/>
          </a:xfrm>
          <a:prstGeom prst="roundRect">
            <a:avLst>
              <a:gd name="adj" fmla="val 305397"/>
            </a:avLst>
          </a:prstGeom>
          <a:solidFill>
            <a:srgbClr val="6D9121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83" y="4100870"/>
            <a:ext cx="498634" cy="498634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39821" y="4183975"/>
            <a:ext cx="35063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3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325892" y="4073128"/>
            <a:ext cx="2770346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設計桌面版佈局</a:t>
            </a:r>
            <a:endParaRPr lang="en-US" sz="21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5692" y="4552236"/>
            <a:ext cx="5320546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根據設計稿，使用HTML和CSS建立桌面版的佈局。這是整個設計過程的基礎。</a:t>
            </a:r>
            <a:endParaRPr lang="en-US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34037" y="5332214"/>
            <a:ext cx="775692" cy="30480"/>
          </a:xfrm>
          <a:prstGeom prst="roundRect">
            <a:avLst>
              <a:gd name="adj" fmla="val 305397"/>
            </a:avLst>
          </a:prstGeom>
          <a:solidFill>
            <a:srgbClr val="6D9121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83" y="5098137"/>
            <a:ext cx="498634" cy="498634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33392" y="5181243"/>
            <a:ext cx="36361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4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534162" y="5070396"/>
            <a:ext cx="2770346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新增媒體查詢</a:t>
            </a:r>
            <a:endParaRPr lang="en-US" sz="21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534162" y="5549503"/>
            <a:ext cx="5320546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針對不同的螢幕尺寸，新增媒體查詢，調整佈局和樣式。這確保了網站在各種裝置上的適應性。</a:t>
            </a:r>
            <a:endParaRPr lang="en-US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320671" y="6329482"/>
            <a:ext cx="775692" cy="30480"/>
          </a:xfrm>
          <a:prstGeom prst="roundRect">
            <a:avLst>
              <a:gd name="adj" fmla="val 305397"/>
            </a:avLst>
          </a:prstGeom>
          <a:solidFill>
            <a:srgbClr val="6D9121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83" y="6095405"/>
            <a:ext cx="498634" cy="498634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46488" y="6178510"/>
            <a:ext cx="33730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5</a:t>
            </a:r>
            <a:endParaRPr 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325892" y="6067663"/>
            <a:ext cx="2770346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測試和優化</a:t>
            </a:r>
            <a:endParaRPr lang="en-US" sz="21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75692" y="6546771"/>
            <a:ext cx="5320546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在不同裝置上測試網站，確保在各個螢幕尺寸下都能正常顯示。根據測試結果進行必要的調整和優化。</a:t>
            </a:r>
            <a:endParaRPr lang="en-US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489" y="529947"/>
            <a:ext cx="4817745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RWD 設計工具</a:t>
            </a:r>
            <a:endParaRPr lang="en-US" sz="3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9" y="1421011"/>
            <a:ext cx="481727" cy="4817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489" y="2095381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瀏覽器開發者工具</a:t>
            </a:r>
            <a:endParaRPr lang="en-US" sz="18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74489" y="2511981"/>
            <a:ext cx="96238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內建的開發者工具可以幫助你檢查網頁的HTML、CSS和JavaScript，並進行除錯。這是進行響應式設計測試的重要工具。</a:t>
            </a:r>
            <a:endParaRPr lang="en-US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9" y="3706773"/>
            <a:ext cx="481727" cy="4817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489" y="4381143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響應式設計框架</a:t>
            </a:r>
            <a:endParaRPr lang="en-US" sz="18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74489" y="4797743"/>
            <a:ext cx="96238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如Bootstrap、Foundation等框架，提供了一套預先定義好的CSS類別，可以快速建立響應式佈局。這些框架可以大大加速開發過程。</a:t>
            </a:r>
            <a:endParaRPr lang="en-US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89" y="5992535"/>
            <a:ext cx="481727" cy="4817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489" y="6666905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設計工具</a:t>
            </a:r>
            <a:endParaRPr lang="en-US" sz="18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74489" y="7083504"/>
            <a:ext cx="96238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如Figma、Sketch等，可以幫助你設計不同螢幕尺寸下的佈局。這些工具通常提供響應式設計功能，讓設計師能夠輕鬆創建適應不同裝置的設計。</a:t>
            </a:r>
            <a:endParaRPr lang="en-US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明度階">
            <a:extLst>
              <a:ext uri="{FF2B5EF4-FFF2-40B4-BE49-F238E27FC236}">
                <a16:creationId xmlns:a16="http://schemas.microsoft.com/office/drawing/2014/main" id="{4D574476-6244-4DEC-A4AB-14172A4DA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97" y="4362450"/>
            <a:ext cx="95250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42B8464-AFDA-4D2F-AE79-15E14048F48B}"/>
              </a:ext>
            </a:extLst>
          </p:cNvPr>
          <p:cNvSpPr txBox="1"/>
          <p:nvPr/>
        </p:nvSpPr>
        <p:spPr>
          <a:xfrm>
            <a:off x="2930487" y="883182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600" b="1" i="0" dirty="0">
                <a:solidFill>
                  <a:srgbClr val="DB8E1B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明度</a:t>
            </a:r>
          </a:p>
          <a:p>
            <a:pPr algn="l"/>
            <a:r>
              <a:rPr lang="zh-TW" altLang="en-US" sz="3600" b="0" i="0" dirty="0">
                <a:solidFill>
                  <a:schemeClr val="bg1">
                    <a:lumMod val="9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明度指的是色彩的明亮、深淺程度</a:t>
            </a:r>
          </a:p>
        </p:txBody>
      </p:sp>
    </p:spTree>
    <p:extLst>
      <p:ext uri="{BB962C8B-B14F-4D97-AF65-F5344CB8AC3E}">
        <p14:creationId xmlns:p14="http://schemas.microsoft.com/office/powerpoint/2010/main" val="1105702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895" y="387191"/>
            <a:ext cx="3506629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0F4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 Extra Bold" pitchFamily="34" charset="-120"/>
              </a:rPr>
              <a:t>RWD 範例與結語</a:t>
            </a:r>
            <a:endParaRPr lang="en-US" sz="2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90895" y="1035844"/>
            <a:ext cx="816221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以下是一個簡單的RWD範例，展示了如何使用HTML和CSS創建一個基本的響應式佈局：</a:t>
            </a:r>
            <a:endParaRPr 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90895" y="1417915"/>
            <a:ext cx="8162211" cy="5818108"/>
          </a:xfrm>
          <a:prstGeom prst="roundRect">
            <a:avLst>
              <a:gd name="adj" fmla="val 1013"/>
            </a:avLst>
          </a:prstGeom>
          <a:solidFill>
            <a:srgbClr val="334805"/>
          </a:solidFill>
          <a:ln/>
        </p:spPr>
      </p:sp>
      <p:sp>
        <p:nvSpPr>
          <p:cNvPr id="6" name="Shape 3"/>
          <p:cNvSpPr/>
          <p:nvPr/>
        </p:nvSpPr>
        <p:spPr>
          <a:xfrm>
            <a:off x="483989" y="1417915"/>
            <a:ext cx="8176022" cy="5818108"/>
          </a:xfrm>
          <a:prstGeom prst="roundRect">
            <a:avLst>
              <a:gd name="adj" fmla="val 362"/>
            </a:avLst>
          </a:prstGeom>
          <a:solidFill>
            <a:srgbClr val="334805"/>
          </a:solidFill>
          <a:ln/>
        </p:spPr>
      </p:sp>
      <p:sp>
        <p:nvSpPr>
          <p:cNvPr id="7" name="Text 4"/>
          <p:cNvSpPr/>
          <p:nvPr/>
        </p:nvSpPr>
        <p:spPr>
          <a:xfrm>
            <a:off x="624245" y="1523047"/>
            <a:ext cx="7895511" cy="560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D7E5D8"/>
                </a:solidFill>
                <a:highlight>
                  <a:srgbClr val="334805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Consolas" pitchFamily="34" charset="-120"/>
              </a:rPr>
              <a:t>&lt;!DOCTYPE html&gt;
&lt;html&gt;
&lt;head&gt;
  &lt;meta charset="UTF-8"&gt;
  &lt;meta name="viewport" content="width=device-width, initial-scale=1.0"&gt;
  &lt;title&gt;響應式網頁&lt;/title&gt;
  &lt;style&gt;
    .container {
      width: 80%;
      margin: 0 auto;
    }
    @media (max-width: 768px) {
      .container {
        width: 95%;
      }
    }
  &lt;/style&gt;
&lt;/head&gt;
&lt;body&gt;
  &lt;div class="container"&gt;
    &lt;!-- 內容放這裡 --&gt;
  &lt;/div&gt;
&lt;/body&gt;
&lt;/html&gt;
</a:t>
            </a:r>
            <a:endParaRPr 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90895" y="7393781"/>
            <a:ext cx="8162211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yne" pitchFamily="34" charset="-120"/>
              </a:rPr>
              <a:t>RWD是一種非常重要的網頁設計技術，它能讓你的網站更具適應性，提升用戶體驗。透過本文的介紹，你應該對RWD有了更深入的了解。如果你想了解更多，可以參考相關的教學資源和案例。</a:t>
            </a:r>
            <a:endParaRPr 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彩度階">
            <a:extLst>
              <a:ext uri="{FF2B5EF4-FFF2-40B4-BE49-F238E27FC236}">
                <a16:creationId xmlns:a16="http://schemas.microsoft.com/office/drawing/2014/main" id="{E30136A9-49B5-4CA2-ABA1-1DF62ECF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4362450"/>
            <a:ext cx="95250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4743D80-546A-4A8B-922F-506796B768F3}"/>
              </a:ext>
            </a:extLst>
          </p:cNvPr>
          <p:cNvSpPr txBox="1"/>
          <p:nvPr/>
        </p:nvSpPr>
        <p:spPr>
          <a:xfrm>
            <a:off x="1266940" y="555818"/>
            <a:ext cx="122948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1" i="0" dirty="0">
                <a:solidFill>
                  <a:srgbClr val="DB8E1B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飽和度</a:t>
            </a:r>
          </a:p>
          <a:p>
            <a:pPr algn="l"/>
            <a:r>
              <a:rPr lang="zh-TW" altLang="en-US" sz="32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色彩飽和度即色彩鮮豔程度，又稱「彩度」，通常會透過色相與灰色進行比例調配。飽和度越高，色彩會越純正且鮮豔，能夠為網站配色帶來較強烈的視覺效果；而彩度越低，則會讓網頁配色越暗濁、灰暗，表現出沉穩乾練的感覺。</a:t>
            </a:r>
          </a:p>
        </p:txBody>
      </p:sp>
    </p:spTree>
    <p:extLst>
      <p:ext uri="{BB962C8B-B14F-4D97-AF65-F5344CB8AC3E}">
        <p14:creationId xmlns:p14="http://schemas.microsoft.com/office/powerpoint/2010/main" val="169847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色系分布">
            <a:extLst>
              <a:ext uri="{FF2B5EF4-FFF2-40B4-BE49-F238E27FC236}">
                <a16:creationId xmlns:a16="http://schemas.microsoft.com/office/drawing/2014/main" id="{A27C8EFD-553E-4A15-95BA-77F9CEB20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114800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AFA7FCF-A20E-4A81-8289-E09789240BDD}"/>
              </a:ext>
            </a:extLst>
          </p:cNvPr>
          <p:cNvSpPr txBox="1"/>
          <p:nvPr/>
        </p:nvSpPr>
        <p:spPr>
          <a:xfrm>
            <a:off x="231355" y="122229"/>
            <a:ext cx="139583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色系分類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色系類型是藉由十二色相環中的色彩，分為暖、冷、中性色，每個色系由一個或多個色相組成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02E088-979F-4A17-A395-1D1295F25AF0}"/>
              </a:ext>
            </a:extLst>
          </p:cNvPr>
          <p:cNvSpPr txBox="1"/>
          <p:nvPr/>
        </p:nvSpPr>
        <p:spPr>
          <a:xfrm>
            <a:off x="661011" y="1100203"/>
            <a:ext cx="1276854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DB8E1B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暖色系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色調偏向紅色和橙色是暖色系，可以傳遞溫暖、熱情、活力等感覺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998248-E380-47FD-8235-3505FBA5565B}"/>
              </a:ext>
            </a:extLst>
          </p:cNvPr>
          <p:cNvSpPr txBox="1"/>
          <p:nvPr/>
        </p:nvSpPr>
        <p:spPr>
          <a:xfrm>
            <a:off x="661011" y="2130447"/>
            <a:ext cx="1352871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DB8E1B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冷色系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色相環中偏向藍色和綠色的色系，具有冷靜、放鬆、天然、專業等特性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5AC846-FD6B-4C5E-AA98-47E81736CDDC}"/>
              </a:ext>
            </a:extLst>
          </p:cNvPr>
          <p:cNvSpPr txBox="1"/>
          <p:nvPr/>
        </p:nvSpPr>
        <p:spPr>
          <a:xfrm>
            <a:off x="661010" y="3138298"/>
            <a:ext cx="1333041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DB8E1B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中性色</a:t>
            </a:r>
          </a:p>
          <a:p>
            <a:pPr algn="l"/>
            <a:r>
              <a:rPr lang="zh-TW" alt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黃與紫色為「中性色」，色相定義模糊且較不鮮豔，而無彩色（黑、灰、白色）也視為中性色系</a:t>
            </a:r>
          </a:p>
        </p:txBody>
      </p:sp>
    </p:spTree>
    <p:extLst>
      <p:ext uri="{BB962C8B-B14F-4D97-AF65-F5344CB8AC3E}">
        <p14:creationId xmlns:p14="http://schemas.microsoft.com/office/powerpoint/2010/main" val="334774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305D140-EAED-4645-B596-AB9F0032A30F}"/>
              </a:ext>
            </a:extLst>
          </p:cNvPr>
          <p:cNvSpPr txBox="1"/>
          <p:nvPr/>
        </p:nvSpPr>
        <p:spPr>
          <a:xfrm>
            <a:off x="2566930" y="195416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1" i="0" dirty="0">
                <a:solidFill>
                  <a:srgbClr val="7CA11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網頁配色規劃流程怎麼做？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8238EE-6E7A-4CDD-951D-9DFCE77ACF77}"/>
              </a:ext>
            </a:extLst>
          </p:cNvPr>
          <p:cNvSpPr txBox="1"/>
          <p:nvPr/>
        </p:nvSpPr>
        <p:spPr>
          <a:xfrm>
            <a:off x="385590" y="960300"/>
            <a:ext cx="13892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第一步：釐清網站主題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網站主題代表網站設計的風格定位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095D01-82CF-4306-8515-5A71532B7275}"/>
              </a:ext>
            </a:extLst>
          </p:cNvPr>
          <p:cNvSpPr txBox="1"/>
          <p:nvPr/>
        </p:nvSpPr>
        <p:spPr>
          <a:xfrm>
            <a:off x="1355074" y="2032961"/>
            <a:ext cx="1088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400" b="1" i="0" dirty="0">
                <a:solidFill>
                  <a:srgbClr val="008C2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達米肉舖主要販賣肉品（網站主題），並以咖啡色作為主要色調</a:t>
            </a:r>
          </a:p>
        </p:txBody>
      </p:sp>
      <p:pic>
        <p:nvPicPr>
          <p:cNvPr id="5124" name="Picture 4" descr="達米配色案例">
            <a:extLst>
              <a:ext uri="{FF2B5EF4-FFF2-40B4-BE49-F238E27FC236}">
                <a16:creationId xmlns:a16="http://schemas.microsoft.com/office/drawing/2014/main" id="{0AF0BB05-58B2-45C2-977F-E1C092E7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172858"/>
            <a:ext cx="952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3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FF0DD7-9B9D-40AB-ACE8-93A92D3BA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71" y="231701"/>
            <a:ext cx="14145658" cy="120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800" b="1" i="0" u="none" strike="noStrike" cap="none" normalizeH="0" baseline="0" dirty="0">
                <a:ln>
                  <a:noFill/>
                </a:ln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第二步：構思想要呈現的網站氛圍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擬定網站主題後，思考主題、網站氛圍與品牌意象三者之間的關係，最後利用網頁配色讓主題、氛圍及特色更具體展現，使用者更容易被吸引和留下深刻的印象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7" name="Picture 3" descr="網站氛圍範例">
            <a:extLst>
              <a:ext uri="{FF2B5EF4-FFF2-40B4-BE49-F238E27FC236}">
                <a16:creationId xmlns:a16="http://schemas.microsoft.com/office/drawing/2014/main" id="{A1D359E3-3484-460F-B62B-946C890BB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974" y="2537782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96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4F020BE-5AD2-47CF-9A47-33635D63C7E0}"/>
              </a:ext>
            </a:extLst>
          </p:cNvPr>
          <p:cNvSpPr txBox="1"/>
          <p:nvPr/>
        </p:nvSpPr>
        <p:spPr>
          <a:xfrm>
            <a:off x="275422" y="121441"/>
            <a:ext cx="1415667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第三步：進行網頁配色規劃</a:t>
            </a:r>
          </a:p>
          <a:p>
            <a:pPr algn="l"/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依網站主題及氛圍設計合適的網站配色，有助提升體驗感受、傳遞正確的訊息，讓消費者願意在網頁中多瀏覽一下，並進一步獲得轉換的機會。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28EF81-5FFF-46CD-8FBE-C9E3E044099A}"/>
              </a:ext>
            </a:extLst>
          </p:cNvPr>
          <p:cNvSpPr txBox="1"/>
          <p:nvPr/>
        </p:nvSpPr>
        <p:spPr>
          <a:xfrm>
            <a:off x="275421" y="2200485"/>
            <a:ext cx="112922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配色網站推薦：</a:t>
            </a:r>
            <a:r>
              <a:rPr lang="en-US" altLang="zh-TW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Adobe Color</a:t>
            </a:r>
          </a:p>
          <a:p>
            <a:pPr algn="l"/>
            <a:r>
              <a:rPr lang="en-US" altLang="zh-TW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https://color.adobe.com/zh/create/color-wheel</a:t>
            </a:r>
            <a:r>
              <a:rPr lang="en-US" altLang="zh-TW" sz="2800" b="1" i="0" dirty="0">
                <a:solidFill>
                  <a:srgbClr val="0085B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5C72D2C-404E-47DD-948F-96D4195F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977" y="3261774"/>
            <a:ext cx="4840446" cy="48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41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15871</TotalTime>
  <Words>2146</Words>
  <Application>Microsoft Office PowerPoint</Application>
  <PresentationFormat>自訂</PresentationFormat>
  <Paragraphs>201</Paragraphs>
  <Slides>40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7" baseType="lpstr">
      <vt:lpstr>微軟正黑體</vt:lpstr>
      <vt:lpstr>Calibri</vt:lpstr>
      <vt:lpstr>標楷體</vt:lpstr>
      <vt:lpstr>Tw Cen MT</vt:lpstr>
      <vt:lpstr>Arial</vt:lpstr>
      <vt:lpstr>Consolas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Yung-Chin Huang</cp:lastModifiedBy>
  <cp:revision>42</cp:revision>
  <dcterms:created xsi:type="dcterms:W3CDTF">2024-11-07T08:18:39Z</dcterms:created>
  <dcterms:modified xsi:type="dcterms:W3CDTF">2024-11-18T08:50:22Z</dcterms:modified>
</cp:coreProperties>
</file>